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  <p:sldMasterId id="2147483978" r:id="rId12"/>
  </p:sldMasterIdLst>
  <p:notesMasterIdLst>
    <p:notesMasterId r:id="rId23"/>
  </p:notesMasterIdLst>
  <p:handoutMasterIdLst>
    <p:handoutMasterId r:id="rId24"/>
  </p:handoutMasterIdLst>
  <p:sldIdLst>
    <p:sldId id="371" r:id="rId13"/>
    <p:sldId id="475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E786DE-4E8F-30B6-4D93-0B6F7C06D58A}" name="Omari, Saloa (UT-MC)" initials="" userId="S::s.omari@utwente.nl::876834d6-3a69-4e87-8ebb-54ee1af09f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2328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CC09F-624B-4757-AD88-44837AA679E1}" v="2408" dt="2023-11-01T19:34:43.199"/>
    <p1510:client id="{96F2BE96-1B04-8B26-7CEA-795EF464B969}" v="1" dt="2023-11-01T09:02:29.720"/>
    <p1510:client id="{C12421A8-6A5E-67BB-D7B5-9CBDE35684E9}" v="206" dt="2023-11-06T13:43:26.566"/>
    <p1510:client id="{C2375AC4-36B2-2FB4-08CB-12ABFF1640C1}" v="1" dt="2023-11-01T12:12:33.459"/>
    <p1510:client id="{C8DBC334-8A40-404D-8B2A-99741726F5FC}" v="949" dt="2023-11-01T17:04:57.426"/>
    <p1510:client id="{CD233010-FACE-8454-8F91-4922E3BFD380}" v="112" dt="2023-11-01T19:53:31.855"/>
    <p1510:client id="{FF3804DC-D3BF-4425-B63B-030490FA19F3}" v="38" vWet="40" dt="2023-11-01T16:41:11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82885-60A0-4ED9-9875-2ADCB14366D7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7BD68-236E-4252-AE96-8951DFACD89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059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753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46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8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043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64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20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97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08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7BD68-236E-4252-AE96-8951DFACD89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74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7408C-8460-4E32-BD5F-AFCB1ECBEBD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1617-3B78-45B0-A408-0C29B0CDE6F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2CB3-AF69-44D2-9797-A9FF27C50A7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5118-1834-4668-AE0B-49301C3182D9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02A3-00A3-4456-8F54-501DF722D8A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4F0E-035E-45F2-B65B-81AA06170599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F1CF-2FE8-4D6D-B8B0-AB08EEFE6054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C41C-217D-47B1-8715-8F6D2ECFB50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FC676-BE8B-421E-A8D3-F25BC5CB836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B182E-EADE-4F63-84B6-6B8F23673E9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42C0-FC3C-4C49-B8E3-999A43C9818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A5CF4-8D7F-469D-868F-32E2F65D507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6DB-F8F2-4AB4-B0D6-4C30358FFC6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A26C-66CC-4058-A7F1-46E0BBA5019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36A1-2767-4588-BF1C-A7D7C3AA41E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ECAD-1046-4445-BC5F-CA2AF3C8AB3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8A8-F878-41A0-B94C-D12DE9B9E30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621E-DF34-4B1E-9710-201A20351B0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B307-41A1-4958-A73E-81757F657750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5E33-1D5A-4EC9-B766-D1E32A2BCB3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B9E1-D9D9-4FDB-8981-DECBF1FC631C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306C-845C-4470-B701-51B5D67A3BB0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1E4A-F177-4F91-800B-E1BE8EA46F1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2709-FEBE-4156-9413-4663CBF5A840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8389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E3F7-9953-4A52-AC74-9BBFACF3587B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853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4113B-2BB2-4E5C-AE22-779B3F1FF6FC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4665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DA8F-31DD-4A07-885C-95F963E3FD7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31927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5AA5B-74DA-4639-9C9A-EB9F1024CA5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D2AC-DDE3-4777-B655-46771DE5DBD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9E7A-74BE-4170-A453-7FA9905F86D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404-59F9-4662-8F5E-E10799EAB6F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A4E0-955E-46DA-940E-3E9D5BE0DF74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C72E8-4816-4FA5-870E-F809C7EA63F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966CD-A24F-4868-8222-B2B9C630BEF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79B3-948F-47D4-A2A2-823AA431B59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1657-6C0F-4958-B484-4DEDAF01B0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D543-429F-4D75-880B-261A4D626AEC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EA0B-2DED-42D0-A66A-43AE7B4C027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BDFF-B3E6-4BD1-AE0D-1EEF5841AC4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9594-FBAC-4AE5-97C0-B575D1B096F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15276-EE4F-470F-95AD-2B59BECFC16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0711-DA11-45E0-B6C6-C18309A57B9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6EDF-F525-4A76-A6ED-58FA284812C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8F94-A7A4-4FEC-8B53-592A9207AB40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8A7-6AD4-4C14-BF53-F5459F75AE0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69FF-AA01-47E8-B670-5EF0820DCDF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900E-0A1A-45CE-81B0-58B996052DE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BBD68-B1E1-4C27-9617-998B9162146C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CB15-014F-4B51-9C62-24851A69C92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50A46-7A22-4FB2-8295-DB5A67EF147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73602-BC18-4957-8F85-F500FF2369C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7741-9A0B-46D6-B2A8-7FCD60BD34B9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55A9-0B31-4B25-9033-7CC84C532551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4F2B9-F12D-493E-94E6-A3B69C0EB0F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3D71-5B7E-4E38-8268-381E89C20550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7850-B8E5-403F-BF56-C851B092612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62963-B082-4172-8935-22B28BF76A0B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82B-19F0-44E0-AAF2-44827038261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8" y="2385479"/>
            <a:ext cx="7190655" cy="259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06" y="2386857"/>
            <a:ext cx="7190655" cy="2596348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7751570" y="4766481"/>
            <a:ext cx="206122" cy="20614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9" name="Oval 8"/>
          <p:cNvSpPr/>
          <p:nvPr userDrawn="1"/>
        </p:nvSpPr>
        <p:spPr>
          <a:xfrm>
            <a:off x="7676557" y="4851779"/>
            <a:ext cx="107579" cy="107590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0" name="Oval 9"/>
          <p:cNvSpPr/>
          <p:nvPr userDrawn="1"/>
        </p:nvSpPr>
        <p:spPr>
          <a:xfrm>
            <a:off x="7954757" y="3782731"/>
            <a:ext cx="195573" cy="19559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1" name="Oval 10"/>
          <p:cNvSpPr/>
          <p:nvPr userDrawn="1"/>
        </p:nvSpPr>
        <p:spPr>
          <a:xfrm>
            <a:off x="9089270" y="362007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2" name="Oval 11"/>
          <p:cNvSpPr/>
          <p:nvPr userDrawn="1"/>
        </p:nvSpPr>
        <p:spPr>
          <a:xfrm>
            <a:off x="10172609" y="3735056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3" name="Oval 12"/>
          <p:cNvSpPr/>
          <p:nvPr userDrawn="1"/>
        </p:nvSpPr>
        <p:spPr>
          <a:xfrm>
            <a:off x="9461289" y="4084779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4" name="Oval 13"/>
          <p:cNvSpPr/>
          <p:nvPr userDrawn="1"/>
        </p:nvSpPr>
        <p:spPr>
          <a:xfrm>
            <a:off x="9558520" y="470972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5" name="Oval 14"/>
          <p:cNvSpPr/>
          <p:nvPr userDrawn="1"/>
        </p:nvSpPr>
        <p:spPr>
          <a:xfrm>
            <a:off x="10584633" y="3914117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6" name="Oval 15"/>
          <p:cNvSpPr/>
          <p:nvPr userDrawn="1"/>
        </p:nvSpPr>
        <p:spPr>
          <a:xfrm>
            <a:off x="11356362" y="2515673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</p:spTree>
    <p:extLst>
      <p:ext uri="{BB962C8B-B14F-4D97-AF65-F5344CB8AC3E}">
        <p14:creationId xmlns:p14="http://schemas.microsoft.com/office/powerpoint/2010/main" val="11184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40000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40000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accel="40000" decel="6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accel="40000" decel="6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0000" decel="6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6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8" y="2385479"/>
            <a:ext cx="7190655" cy="259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06" y="2386857"/>
            <a:ext cx="7190655" cy="2596348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7751570" y="4766481"/>
            <a:ext cx="206122" cy="20614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9" name="Oval 8"/>
          <p:cNvSpPr/>
          <p:nvPr userDrawn="1"/>
        </p:nvSpPr>
        <p:spPr>
          <a:xfrm>
            <a:off x="7676557" y="4851779"/>
            <a:ext cx="107579" cy="107590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0" name="Oval 9"/>
          <p:cNvSpPr/>
          <p:nvPr userDrawn="1"/>
        </p:nvSpPr>
        <p:spPr>
          <a:xfrm>
            <a:off x="7954757" y="3782731"/>
            <a:ext cx="195573" cy="195592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1" name="Oval 10"/>
          <p:cNvSpPr/>
          <p:nvPr userDrawn="1"/>
        </p:nvSpPr>
        <p:spPr>
          <a:xfrm>
            <a:off x="9089270" y="362007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12" name="Oval 11"/>
          <p:cNvSpPr/>
          <p:nvPr userDrawn="1"/>
        </p:nvSpPr>
        <p:spPr>
          <a:xfrm>
            <a:off x="10172609" y="3735056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3" name="Oval 12"/>
          <p:cNvSpPr/>
          <p:nvPr userDrawn="1"/>
        </p:nvSpPr>
        <p:spPr>
          <a:xfrm>
            <a:off x="9461289" y="4084779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4" name="Oval 13"/>
          <p:cNvSpPr/>
          <p:nvPr userDrawn="1"/>
        </p:nvSpPr>
        <p:spPr>
          <a:xfrm>
            <a:off x="9558520" y="4709720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5" name="Oval 14"/>
          <p:cNvSpPr/>
          <p:nvPr userDrawn="1"/>
        </p:nvSpPr>
        <p:spPr>
          <a:xfrm>
            <a:off x="10584633" y="3914117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6" name="Oval 15"/>
          <p:cNvSpPr/>
          <p:nvPr userDrawn="1"/>
        </p:nvSpPr>
        <p:spPr>
          <a:xfrm>
            <a:off x="11356362" y="2515673"/>
            <a:ext cx="142045" cy="142059"/>
          </a:xfrm>
          <a:prstGeom prst="ellipse">
            <a:avLst/>
          </a:prstGeom>
          <a:solidFill>
            <a:srgbClr val="00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  <a:endParaRPr lang="nl-NL" sz="135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6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40000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40000" decel="6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accel="40000" decel="6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accel="40000" decel="6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0000" decel="6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decel="6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310922" y="3034069"/>
            <a:ext cx="244211" cy="1700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54612" y="1834696"/>
            <a:ext cx="741759" cy="2809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49339" y="1651622"/>
            <a:ext cx="263345" cy="184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83567" y="2435273"/>
            <a:ext cx="131673" cy="1492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22560" y="2692605"/>
            <a:ext cx="482800" cy="210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192160" y="3790198"/>
            <a:ext cx="232621" cy="2502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52">
            <a:off x="8711771" y="1325760"/>
            <a:ext cx="625748" cy="4601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4774885" y="1747549"/>
            <a:ext cx="1022658" cy="12685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5806746" y="4114548"/>
            <a:ext cx="258956" cy="2765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6389028" y="3128491"/>
            <a:ext cx="2238436" cy="16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accel="4000" decel="9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accel="36000" decel="6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5400000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accel="4000" decel="9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accel="36000" decel="6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2" accel="4000" decel="9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accel="36000" decel="6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2" accel="4000" decel="9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8" presetClass="emph" presetSubtype="0" accel="36000" decel="6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5400000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" presetClass="entr" presetSubtype="2" accel="4000" decel="9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accel="36000" decel="6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5400000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" presetClass="entr" presetSubtype="2" accel="4000" decel="9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accel="36000" decel="6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" presetClass="entr" presetSubtype="2" accel="4000" decel="9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8" presetClass="emph" presetSubtype="0" accel="36000" decel="6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310922" y="3034069"/>
            <a:ext cx="244211" cy="1700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54612" y="1834696"/>
            <a:ext cx="741759" cy="2809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49339" y="1651622"/>
            <a:ext cx="263345" cy="184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7883567" y="2435273"/>
            <a:ext cx="131673" cy="1492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8322560" y="2692605"/>
            <a:ext cx="482800" cy="210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9192160" y="3790198"/>
            <a:ext cx="232621" cy="2502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52">
            <a:off x="8711771" y="1325760"/>
            <a:ext cx="625748" cy="4601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4774885" y="1747549"/>
            <a:ext cx="1022658" cy="12685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5806746" y="4114548"/>
            <a:ext cx="258956" cy="2765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3617">
            <a:off x="6389028" y="3128491"/>
            <a:ext cx="2238436" cy="1646069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6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accel="4000" decel="9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accel="36000" decel="6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54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accel="4000" decel="9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accel="36000" decel="6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2" accel="4000" decel="9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accel="36000" decel="6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2" accel="4000" decel="9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accel="36000" decel="6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5400000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2" accel="4000" decel="9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accel="36000" decel="6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5400000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2" accel="4000" decel="9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accel="36000" decel="6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5400000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2" accel="4000" decel="9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accel="36000" decel="64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2869" y="234233"/>
            <a:ext cx="6443537" cy="47005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8477" y="231530"/>
            <a:ext cx="6443537" cy="47005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3020" y="234303"/>
            <a:ext cx="6443537" cy="4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2869" y="234233"/>
            <a:ext cx="6443537" cy="47005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8477" y="231530"/>
            <a:ext cx="6443537" cy="47005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5018">
            <a:off x="7833020" y="234303"/>
            <a:ext cx="6443537" cy="4700508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90805" flipH="1">
            <a:off x="7022237" y="2099845"/>
            <a:ext cx="3787163" cy="3817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3040" flipH="1" flipV="1">
            <a:off x="9902425" y="-1072958"/>
            <a:ext cx="2295412" cy="51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90805" flipH="1">
            <a:off x="7022237" y="2099845"/>
            <a:ext cx="3787163" cy="3817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3040" flipH="1" flipV="1">
            <a:off x="9902425" y="-1072958"/>
            <a:ext cx="2295412" cy="5137606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0406-84A7-401E-A231-AB2748DF2E3B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70515" y="1577692"/>
            <a:ext cx="3751940" cy="393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39351" y="1630527"/>
            <a:ext cx="3751940" cy="3931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287">
            <a:off x="10499528" y="4312079"/>
            <a:ext cx="2178631" cy="9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70515" y="1577692"/>
            <a:ext cx="3751940" cy="3931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6593">
            <a:off x="7239351" y="1630527"/>
            <a:ext cx="3751940" cy="3931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287">
            <a:off x="10499528" y="4312079"/>
            <a:ext cx="2178631" cy="950119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3764" y="11512"/>
            <a:ext cx="5090908" cy="685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9547" y="-8334"/>
            <a:ext cx="5090908" cy="68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3764" y="11512"/>
            <a:ext cx="5090908" cy="6857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9547" y="-8334"/>
            <a:ext cx="5090908" cy="6857330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60730" y="4124326"/>
            <a:ext cx="3957251" cy="2518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81841" y="426810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1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690866" y="466904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2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0866" y="5069980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REGEL 3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90866" y="5690146"/>
            <a:ext cx="3692928" cy="9523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650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  <a:p>
            <a:pPr lvl="0"/>
            <a:r>
              <a:rPr lang="en-US"/>
              <a:t>Body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  <p:sp>
        <p:nvSpPr>
          <p:cNvPr id="17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018464" y="2995057"/>
            <a:ext cx="3692928" cy="5949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99" b="1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TITEL NAAM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03695">
            <a:off x="8582243" y="3529185"/>
            <a:ext cx="1315367" cy="1303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7259">
            <a:off x="10124430" y="3030471"/>
            <a:ext cx="1070865" cy="1061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72066">
            <a:off x="6534388" y="1219821"/>
            <a:ext cx="2462975" cy="24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4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accel="4000" decel="9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accel="36000" decel="6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2" accel="4000" decel="9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accel="36000" decel="6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64485-5DC8-456A-B8E3-42D039E4EAF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5D1D-CAB2-48C3-9EB9-C0CD84380E1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8DE8C7EB-F637-483E-82A0-80F42BE0622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848740C-BE79-4211-B3FB-C6D41B34420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FAB46B2B-F311-46D2-A02F-C1F9B674963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B2DF9AB-47DC-47FB-81EB-26B2E3CC942F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B882743-98CD-4856-89C9-AC291292824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  <p:sldLayoutId id="2147483967" r:id="rId10"/>
    <p:sldLayoutId id="2147483993" r:id="rId11"/>
    <p:sldLayoutId id="2147483994" r:id="rId12"/>
    <p:sldLayoutId id="2147483995" r:id="rId1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4FD5DA4F-98AE-4D03-BCCE-A8EE634EA2E9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60304D78-2BBA-46A1-9CAD-3C7FBC7BD5E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B0EA3AE9-E423-4DF5-B7A9-0E5A118881E8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4" y="6149094"/>
            <a:ext cx="1355139" cy="4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132D6A-EB76-65EC-89C4-DC4735D3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99" y="2088000"/>
            <a:ext cx="7300892" cy="1351732"/>
          </a:xfrm>
        </p:spPr>
        <p:txBody>
          <a:bodyPr/>
          <a:lstStyle/>
          <a:p>
            <a:r>
              <a:rPr lang="en-US" sz="4800" dirty="0"/>
              <a:t>IPCV PROJECT</a:t>
            </a:r>
            <a:br>
              <a:rPr lang="en-US" sz="4800" dirty="0"/>
            </a:br>
            <a:r>
              <a:rPr lang="en-US" sz="4800" dirty="0"/>
              <a:t>3D FACE reconstruction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060BC31-B91D-B3C2-4710-FFE35603C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Aft>
                <a:spcPts val="600"/>
              </a:spcAft>
            </a:pP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TONGLI ZHU</a:t>
            </a:r>
          </a:p>
          <a:p>
            <a:pPr>
              <a:spcAft>
                <a:spcPts val="600"/>
              </a:spcAft>
            </a:pPr>
            <a:r>
              <a:rPr lang="en-IE" dirty="0"/>
              <a:t>QINGYI XU</a:t>
            </a:r>
          </a:p>
          <a:p>
            <a:pPr>
              <a:spcAft>
                <a:spcPts val="600"/>
              </a:spcAft>
            </a:pPr>
            <a:r>
              <a:rPr lang="en-IE" dirty="0" err="1"/>
              <a:t>Oceane</a:t>
            </a:r>
            <a:r>
              <a:rPr lang="en-IE" dirty="0"/>
              <a:t> </a:t>
            </a:r>
            <a:r>
              <a:rPr lang="en-IE" dirty="0" err="1"/>
              <a:t>thai</a:t>
            </a:r>
            <a:endParaRPr lang="en-I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43F657-22C1-F8A7-7BDD-7A6E91FA4D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4ADE6-AC95-1C5B-91D8-D67C818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US" dirty="0"/>
              <a:t>Other discussion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07B0201-4015-3A27-36BE-D07F004B15C7}"/>
              </a:ext>
            </a:extLst>
          </p:cNvPr>
          <p:cNvSpPr txBox="1">
            <a:spLocks/>
          </p:cNvSpPr>
          <p:nvPr/>
        </p:nvSpPr>
        <p:spPr>
          <a:xfrm>
            <a:off x="1273720" y="1628868"/>
            <a:ext cx="11431082" cy="11353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Mesh</a:t>
            </a:r>
            <a:r>
              <a:rPr lang="en-US" altLang="zh-CN" sz="2400" dirty="0"/>
              <a:t>(Poisson reconstruction)                                   generality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3DADDF-6383-3A42-070A-6262F551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5" t="8118" r="19530" b="16292"/>
          <a:stretch/>
        </p:blipFill>
        <p:spPr>
          <a:xfrm>
            <a:off x="3432035" y="2196518"/>
            <a:ext cx="3762349" cy="36982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E200D8-6652-9542-9F93-4B063E6EA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4" r="2178" b="-1"/>
          <a:stretch/>
        </p:blipFill>
        <p:spPr>
          <a:xfrm>
            <a:off x="7603349" y="2468726"/>
            <a:ext cx="4423144" cy="3428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240C9C-941A-D84E-8215-F6D47842E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6704"/>
            <a:ext cx="4084861" cy="34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071" y="412563"/>
            <a:ext cx="11052000" cy="972000"/>
          </a:xfrm>
        </p:spPr>
        <p:txBody>
          <a:bodyPr/>
          <a:lstStyle/>
          <a:p>
            <a:r>
              <a:rPr lang="en-IE" altLang="ja-JP" dirty="0">
                <a:ea typeface="+mj-lt"/>
                <a:cs typeface="+mj-lt"/>
              </a:rPr>
              <a:t>Steps 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2511CBD-4B1D-1627-8EFF-1E8B9D4E9F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-593" t="-621" r="-791" b="932"/>
          <a:stretch/>
        </p:blipFill>
        <p:spPr>
          <a:xfrm>
            <a:off x="562820" y="981462"/>
            <a:ext cx="9789834" cy="5752744"/>
          </a:xfrm>
        </p:spPr>
      </p:pic>
    </p:spTree>
    <p:extLst>
      <p:ext uri="{BB962C8B-B14F-4D97-AF65-F5344CB8AC3E}">
        <p14:creationId xmlns:p14="http://schemas.microsoft.com/office/powerpoint/2010/main" val="11883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E48C4C-989D-6FDC-5F2C-99A5DD7D5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545" y="1542729"/>
            <a:ext cx="3551999" cy="572196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Compensating nonlinear lens distortion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IE" dirty="0"/>
              <a:t>Part1 Preprocessing</a:t>
            </a:r>
            <a:endParaRPr lang="en-US" dirty="0" err="1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164ACA8-2F82-391B-58A5-79B72EA3E8F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r="11458"/>
          <a:stretch/>
        </p:blipFill>
        <p:spPr>
          <a:xfrm>
            <a:off x="4555160" y="3083765"/>
            <a:ext cx="3551999" cy="34560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2CFF12C-7982-8689-4B33-C445630A920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11466" r="11466"/>
          <a:stretch/>
        </p:blipFill>
        <p:spPr>
          <a:xfrm>
            <a:off x="8260431" y="3083765"/>
            <a:ext cx="3551999" cy="345600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897DE23-360F-F43F-5CB5-48FAA22C5FE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1464" r="11464"/>
          <a:stretch/>
        </p:blipFill>
        <p:spPr>
          <a:xfrm>
            <a:off x="824825" y="3083765"/>
            <a:ext cx="3551999" cy="3456000"/>
          </a:xfr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90167944-A946-96A6-904A-E209115195CD}"/>
              </a:ext>
            </a:extLst>
          </p:cNvPr>
          <p:cNvSpPr txBox="1">
            <a:spLocks/>
          </p:cNvSpPr>
          <p:nvPr/>
        </p:nvSpPr>
        <p:spPr>
          <a:xfrm>
            <a:off x="8255999" y="1576152"/>
            <a:ext cx="3551999" cy="5721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inden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cap="all" baseline="0">
                <a:solidFill>
                  <a:schemeClr val="bg1"/>
                </a:solidFill>
              </a:defRPr>
            </a:lvl1pPr>
            <a:lvl2pPr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lvl3pPr>
            <a:lvl4pPr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/>
            </a:lvl4pPr>
            <a:lvl5pPr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/>
            </a:lvl5pPr>
            <a:lvl6pPr indent="0" algn="ctr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/>
            </a:lvl6pPr>
            <a:lvl7pPr indent="0" algn="ctr">
              <a:lnSpc>
                <a:spcPts val="2500"/>
              </a:lnSpc>
              <a:spcBef>
                <a:spcPts val="0"/>
              </a:spcBef>
              <a:buFontTx/>
              <a:buNone/>
              <a:defRPr sz="1600" b="1" cap="all" baseline="0"/>
            </a:lvl7pPr>
            <a:lvl8pPr indent="0" algn="ctr">
              <a:lnSpc>
                <a:spcPts val="2000"/>
              </a:lnSpc>
              <a:spcBef>
                <a:spcPts val="0"/>
              </a:spcBef>
              <a:buFontTx/>
              <a:buNone/>
              <a:defRPr sz="1600" baseline="0"/>
            </a:lvl8pPr>
            <a:lvl9pPr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ctr"/>
            <a:r>
              <a:rPr lang="en-US" dirty="0"/>
              <a:t>removing the background</a:t>
            </a:r>
          </a:p>
          <a:p>
            <a:pPr algn="ctr"/>
            <a:r>
              <a:rPr lang="en-US" sz="1800" dirty="0"/>
              <a:t>Canny &amp;morphology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29A7DFCF-2D08-D09C-754C-4709DF9222AB}"/>
              </a:ext>
            </a:extLst>
          </p:cNvPr>
          <p:cNvSpPr txBox="1">
            <a:spLocks/>
          </p:cNvSpPr>
          <p:nvPr/>
        </p:nvSpPr>
        <p:spPr>
          <a:xfrm>
            <a:off x="4506000" y="1542729"/>
            <a:ext cx="3551999" cy="5721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62EA756B-8BF5-51C8-54AA-DAAD3F0D7E76}"/>
              </a:ext>
            </a:extLst>
          </p:cNvPr>
          <p:cNvSpPr txBox="1">
            <a:spLocks/>
          </p:cNvSpPr>
          <p:nvPr/>
        </p:nvSpPr>
        <p:spPr>
          <a:xfrm>
            <a:off x="5253251" y="1561456"/>
            <a:ext cx="3551999" cy="5721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7F65F8-81CA-BFA0-D35F-311D2D348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375" y="1896230"/>
            <a:ext cx="2985521" cy="104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E48C4C-989D-6FDC-5F2C-99A5DD7D5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7885" y="1957365"/>
            <a:ext cx="2831692" cy="2919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Rectification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IE" dirty="0"/>
              <a:t>Part2 Single MESH generation</a:t>
            </a:r>
            <a:endParaRPr lang="en-US" dirty="0" err="1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897DE23-360F-F43F-5CB5-48FAA22C5FE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r="55217"/>
          <a:stretch/>
        </p:blipFill>
        <p:spPr>
          <a:xfrm>
            <a:off x="209705" y="2652427"/>
            <a:ext cx="2691254" cy="2875756"/>
          </a:xfrm>
        </p:spPr>
      </p:pic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142D04AE-EBC8-03B6-4339-7D9E746AE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8" r="9577"/>
          <a:stretch/>
        </p:blipFill>
        <p:spPr>
          <a:xfrm>
            <a:off x="2900959" y="2659801"/>
            <a:ext cx="2831691" cy="2875756"/>
          </a:xfrm>
          <a:prstGeom prst="rect">
            <a:avLst/>
          </a:prstGeom>
          <a:noFill/>
        </p:spPr>
      </p:pic>
      <p:sp>
        <p:nvSpPr>
          <p:cNvPr id="16" name="Subtitle 6">
            <a:extLst>
              <a:ext uri="{FF2B5EF4-FFF2-40B4-BE49-F238E27FC236}">
                <a16:creationId xmlns:a16="http://schemas.microsoft.com/office/drawing/2014/main" id="{9952EC3E-6D14-EC56-C59D-5297AFFF542A}"/>
              </a:ext>
            </a:extLst>
          </p:cNvPr>
          <p:cNvSpPr txBox="1">
            <a:spLocks/>
          </p:cNvSpPr>
          <p:nvPr/>
        </p:nvSpPr>
        <p:spPr>
          <a:xfrm>
            <a:off x="6767886" y="1949991"/>
            <a:ext cx="5040115" cy="5934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Disparity estimation and optimization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73C117-B510-6B9A-3CB3-05145F9D5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26" t="4361" r="18548" b="7924"/>
          <a:stretch/>
        </p:blipFill>
        <p:spPr>
          <a:xfrm>
            <a:off x="6307161" y="2453204"/>
            <a:ext cx="3455851" cy="35936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A71C681-7455-3FE4-56C4-FB8D0CEDBE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43" t="8727" r="7863" b="11649"/>
          <a:stretch/>
        </p:blipFill>
        <p:spPr>
          <a:xfrm>
            <a:off x="8622497" y="2453204"/>
            <a:ext cx="3359798" cy="35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E48C4C-989D-6FDC-5F2C-99A5DD7D5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7885" y="1957365"/>
            <a:ext cx="2831692" cy="2919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</a:t>
            </a:r>
            <a:r>
              <a:rPr lang="en-US" altLang="zh-CN" dirty="0">
                <a:solidFill>
                  <a:schemeClr val="bg1"/>
                </a:solidFill>
              </a:rPr>
              <a:t>int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IE" dirty="0"/>
              <a:t>Part2 Single POINT could/m</a:t>
            </a:r>
            <a:r>
              <a:rPr lang="en-US" altLang="zh-CN" dirty="0"/>
              <a:t>e</a:t>
            </a:r>
            <a:r>
              <a:rPr lang="en-IE" dirty="0"/>
              <a:t>s</a:t>
            </a:r>
            <a:r>
              <a:rPr lang="en-US" altLang="zh-CN" dirty="0"/>
              <a:t>h</a:t>
            </a:r>
            <a:r>
              <a:rPr lang="en-IE" dirty="0"/>
              <a:t> generation</a:t>
            </a:r>
            <a:endParaRPr lang="en-US" dirty="0" err="1"/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9952EC3E-6D14-EC56-C59D-5297AFFF542A}"/>
              </a:ext>
            </a:extLst>
          </p:cNvPr>
          <p:cNvSpPr txBox="1">
            <a:spLocks/>
          </p:cNvSpPr>
          <p:nvPr/>
        </p:nvSpPr>
        <p:spPr>
          <a:xfrm>
            <a:off x="6814284" y="1925209"/>
            <a:ext cx="4993717" cy="5934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MESH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Delaunay Triangulation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6AD994-EEDD-686C-28B4-D0C128FD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6" y="2249345"/>
            <a:ext cx="5659043" cy="33720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BD1BEE-57CE-ED47-79CF-6348CB00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98" y="2546083"/>
            <a:ext cx="2954774" cy="31006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FFB0B2-0DE3-1246-A734-AA68765DD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621" y="2518687"/>
            <a:ext cx="3159383" cy="31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9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E48C4C-989D-6FDC-5F2C-99A5DD7D5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7885" y="1957365"/>
            <a:ext cx="2831692" cy="2919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</a:t>
            </a:r>
            <a:r>
              <a:rPr lang="en-US" altLang="zh-CN" dirty="0">
                <a:solidFill>
                  <a:schemeClr val="bg1"/>
                </a:solidFill>
              </a:rPr>
              <a:t>int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IE" dirty="0"/>
              <a:t>Part3 MERGING(ICP)</a:t>
            </a:r>
            <a:endParaRPr lang="en-US" dirty="0" err="1"/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9952EC3E-6D14-EC56-C59D-5297AFFF542A}"/>
              </a:ext>
            </a:extLst>
          </p:cNvPr>
          <p:cNvSpPr txBox="1">
            <a:spLocks/>
          </p:cNvSpPr>
          <p:nvPr/>
        </p:nvSpPr>
        <p:spPr>
          <a:xfrm>
            <a:off x="8218800" y="1952605"/>
            <a:ext cx="3159383" cy="5934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2200" b="1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MESH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CDC878-E477-E889-E04E-C9B2F6D3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24" y="2619254"/>
            <a:ext cx="4312367" cy="3682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761409-9D76-CE9D-4A15-F40B8410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90" y="2349387"/>
            <a:ext cx="5003486" cy="37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US" altLang="zh-CN" dirty="0"/>
              <a:t>Evaluation and discussion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84F71D7-5319-6BF8-474C-756FB0BEC805}"/>
              </a:ext>
            </a:extLst>
          </p:cNvPr>
          <p:cNvSpPr txBox="1">
            <a:spLocks/>
          </p:cNvSpPr>
          <p:nvPr/>
        </p:nvSpPr>
        <p:spPr>
          <a:xfrm>
            <a:off x="839576" y="1606490"/>
            <a:ext cx="11052000" cy="6929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criteria</a:t>
            </a: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CB63C6-8F13-34B4-C4D1-2BC97901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97" y="2299448"/>
            <a:ext cx="6353175" cy="971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D8DA76-B2D1-CFF8-A66E-34D86348A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7" t="21291" r="10797"/>
          <a:stretch/>
        </p:blipFill>
        <p:spPr>
          <a:xfrm>
            <a:off x="8440992" y="3687097"/>
            <a:ext cx="3146322" cy="241490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D1E055F-C75F-31B5-92F6-D9592F2D2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9115"/>
              </p:ext>
            </p:extLst>
          </p:nvPr>
        </p:nvGraphicFramePr>
        <p:xfrm>
          <a:off x="1175397" y="3834224"/>
          <a:ext cx="635317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80">
                  <a:extLst>
                    <a:ext uri="{9D8B030D-6E8A-4147-A177-3AD203B41FA5}">
                      <a16:colId xmlns:a16="http://schemas.microsoft.com/office/drawing/2014/main" val="1003515400"/>
                    </a:ext>
                  </a:extLst>
                </a:gridCol>
                <a:gridCol w="2127784">
                  <a:extLst>
                    <a:ext uri="{9D8B030D-6E8A-4147-A177-3AD203B41FA5}">
                      <a16:colId xmlns:a16="http://schemas.microsoft.com/office/drawing/2014/main" val="2628768239"/>
                    </a:ext>
                  </a:extLst>
                </a:gridCol>
                <a:gridCol w="2656611">
                  <a:extLst>
                    <a:ext uri="{9D8B030D-6E8A-4147-A177-3AD203B41FA5}">
                      <a16:colId xmlns:a16="http://schemas.microsoft.com/office/drawing/2014/main" val="1549495893"/>
                    </a:ext>
                  </a:extLst>
                </a:gridCol>
              </a:tblGrid>
              <a:tr h="47574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 constraints on side lengths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Side lengths &lt; 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19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Reliability</a:t>
                      </a:r>
                    </a:p>
                    <a:p>
                      <a:r>
                        <a:rPr lang="en-US" altLang="zh-CN" dirty="0"/>
                        <a:t>(set value = 30°)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53.79%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1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Appearance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Too much edges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Holes on the face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88492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81F66866-6B5F-7673-4D18-D3D087CF6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84" t="14837" r="6174" b="2045"/>
          <a:stretch/>
        </p:blipFill>
        <p:spPr>
          <a:xfrm>
            <a:off x="8440992" y="1389951"/>
            <a:ext cx="3146323" cy="22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7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US" altLang="zh-CN" dirty="0"/>
              <a:t>Evaluation and discussion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84F71D7-5319-6BF8-474C-756FB0BEC805}"/>
              </a:ext>
            </a:extLst>
          </p:cNvPr>
          <p:cNvSpPr txBox="1">
            <a:spLocks/>
          </p:cNvSpPr>
          <p:nvPr/>
        </p:nvSpPr>
        <p:spPr>
          <a:xfrm>
            <a:off x="839576" y="1606490"/>
            <a:ext cx="11052000" cy="6929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900"/>
              </a:lnSpc>
              <a:spcBef>
                <a:spcPct val="0"/>
              </a:spcBef>
              <a:buNone/>
              <a:defRPr sz="36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Improved background removal algorithm 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831A7A-E7B7-2834-7687-05D42F93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6981"/>
            <a:ext cx="4301120" cy="32258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A7252B-29E1-289F-60C5-DB460704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32" y="2456981"/>
            <a:ext cx="4199186" cy="32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99303-023D-6F48-C721-6695CFD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C4358-702F-C79C-FFDB-829520A1B9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65BD4-47E9-AD97-F9F6-AEF019824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1" y="755999"/>
            <a:ext cx="11052000" cy="692958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4B796-60BA-6134-BBEA-E38536F5D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57011"/>
              </p:ext>
            </p:extLst>
          </p:nvPr>
        </p:nvGraphicFramePr>
        <p:xfrm>
          <a:off x="1018132" y="1657970"/>
          <a:ext cx="10504130" cy="4005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213">
                  <a:extLst>
                    <a:ext uri="{9D8B030D-6E8A-4147-A177-3AD203B41FA5}">
                      <a16:colId xmlns:a16="http://schemas.microsoft.com/office/drawing/2014/main" val="2932063685"/>
                    </a:ext>
                  </a:extLst>
                </a:gridCol>
                <a:gridCol w="6862917">
                  <a:extLst>
                    <a:ext uri="{9D8B030D-6E8A-4147-A177-3AD203B41FA5}">
                      <a16:colId xmlns:a16="http://schemas.microsoft.com/office/drawing/2014/main" val="1946523064"/>
                    </a:ext>
                  </a:extLst>
                </a:gridCol>
              </a:tblGrid>
              <a:tr h="58998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KEY POINT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SELF-EVLUATION/SUGGESTIONS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82023"/>
                  </a:ext>
                </a:extLst>
              </a:tr>
              <a:tr h="58998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Camera calibration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 Good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593366"/>
                  </a:ext>
                </a:extLst>
              </a:tr>
              <a:tr h="58998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Background removal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 Good, but not precise enough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56334"/>
                  </a:ext>
                </a:extLst>
              </a:tr>
              <a:tr h="58998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Single/merged point cloud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 Good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71770"/>
                  </a:ext>
                </a:extLst>
              </a:tr>
              <a:tr h="58998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Point Cloud to mesh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 Lack of removing noise, cleaning data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154113"/>
                  </a:ext>
                </a:extLst>
              </a:tr>
              <a:tr h="1055476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Mesh merging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 Using ICP merging the 2 point-clouds and transfer to mesh rather than merging the 2-single mesh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719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39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54C0FC0E-98CE-4C05-A26B-BA3F145A075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27C661BF-CB0D-4941-B353-0504BC820073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74802353-F7F4-49F9-B146-127C2170665F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E89F838F-CADD-4335-83E6-AD805E180CF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1B28633E-A413-498B-A4E2-0B096DA351CE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EF685AB9-EADC-4409-A685-C9D216DEE08D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D4572B67-19AA-4CA5-88BA-A28199D0D01A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6509656B-76B3-4102-AFFA-BD59CF4C4A50}"/>
    </a:ext>
  </a:extLst>
</a:theme>
</file>

<file path=ppt/theme/theme9.xml><?xml version="1.0" encoding="utf-8"?>
<a:theme xmlns:a="http://schemas.openxmlformats.org/drawingml/2006/main" name="Titel slides U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BC1BAC-E258-47A3-9DA3-C7CE97911C1D}" vid="{DB4E3237-73B0-4FAF-8C1C-85E79662D6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84f63f-cbf3-48ee-87f8-5c478837b7a6">
      <Terms xmlns="http://schemas.microsoft.com/office/infopath/2007/PartnerControls"/>
    </lcf76f155ced4ddcb4097134ff3c332f>
    <TaxCatchAll xmlns="a3580694-730a-4f86-8319-5f5d532b05a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DAF222FBA324084ABBE78896BC302" ma:contentTypeVersion="13" ma:contentTypeDescription="Create a new document." ma:contentTypeScope="" ma:versionID="b9e82e0f69e0961ecaff4f3fea8380c9">
  <xsd:schema xmlns:xsd="http://www.w3.org/2001/XMLSchema" xmlns:xs="http://www.w3.org/2001/XMLSchema" xmlns:p="http://schemas.microsoft.com/office/2006/metadata/properties" xmlns:ns2="d284f63f-cbf3-48ee-87f8-5c478837b7a6" xmlns:ns3="a3580694-730a-4f86-8319-5f5d532b05a4" targetNamespace="http://schemas.microsoft.com/office/2006/metadata/properties" ma:root="true" ma:fieldsID="d11a5c9a78e1127c09ae3f379441dd21" ns2:_="" ns3:_="">
    <xsd:import namespace="d284f63f-cbf3-48ee-87f8-5c478837b7a6"/>
    <xsd:import namespace="a3580694-730a-4f86-8319-5f5d532b0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4f63f-cbf3-48ee-87f8-5c478837b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80694-730a-4f86-8319-5f5d532b05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e5eda4b-e060-4fb4-90a0-c19bb014be62}" ma:internalName="TaxCatchAll" ma:showField="CatchAllData" ma:web="a3580694-730a-4f86-8319-5f5d532b0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a3580694-730a-4f86-8319-5f5d532b05a4"/>
    <ds:schemaRef ds:uri="d284f63f-cbf3-48ee-87f8-5c478837b7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E148C8-C965-438B-824E-D034DC5E5454}">
  <ds:schemaRefs>
    <ds:schemaRef ds:uri="a3580694-730a-4f86-8319-5f5d532b05a4"/>
    <ds:schemaRef ds:uri="d284f63f-cbf3-48ee-87f8-5c478837b7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corporate-presentation-university-of-twente</Template>
  <TotalTime>0</TotalTime>
  <Words>182</Words>
  <Application>Microsoft Office PowerPoint</Application>
  <PresentationFormat>宽屏</PresentationFormat>
  <Paragraphs>68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Titel slides UT</vt:lpstr>
      <vt:lpstr>IPCV PROJECT 3D FACE reconstruction</vt:lpstr>
      <vt:lpstr>Steps overview</vt:lpstr>
      <vt:lpstr>Part1 Preprocessing</vt:lpstr>
      <vt:lpstr>Part2 Single MESH generation</vt:lpstr>
      <vt:lpstr>Part2 Single POINT could/mesh generation</vt:lpstr>
      <vt:lpstr>Part3 MERGING(ICP)</vt:lpstr>
      <vt:lpstr>Evaluation and discussion</vt:lpstr>
      <vt:lpstr>Evaluation and discussion</vt:lpstr>
      <vt:lpstr>Conclusion</vt:lpstr>
      <vt:lpstr>Other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Instructions: READ ME!</dc:title>
  <dc:creator>Rodriguez Barrero, G.M. (Gonzalo, Student M-ROB)</dc:creator>
  <dc:description>Template by HQ Solutions</dc:description>
  <cp:lastModifiedBy>zhutongli@bjucd.com</cp:lastModifiedBy>
  <cp:revision>127</cp:revision>
  <dcterms:created xsi:type="dcterms:W3CDTF">2023-10-30T13:29:48Z</dcterms:created>
  <dcterms:modified xsi:type="dcterms:W3CDTF">2023-11-06T16:05:40Z</dcterms:modified>
</cp:coreProperties>
</file>